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368" r:id="rId2"/>
    <p:sldId id="360" r:id="rId3"/>
    <p:sldId id="361" r:id="rId4"/>
    <p:sldId id="362" r:id="rId5"/>
    <p:sldId id="363" r:id="rId6"/>
    <p:sldId id="369" r:id="rId7"/>
    <p:sldId id="318" r:id="rId8"/>
    <p:sldId id="370" r:id="rId9"/>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18"/>
    <p:restoredTop sz="94802"/>
  </p:normalViewPr>
  <p:slideViewPr>
    <p:cSldViewPr snapToGrid="0">
      <p:cViewPr varScale="1">
        <p:scale>
          <a:sx n="155" d="100"/>
          <a:sy n="155" d="100"/>
        </p:scale>
        <p:origin x="81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4/7/2025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071378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909370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29619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7/4/25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7/4/25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7/4/25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7/4/25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7/4/25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7/4/25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8:1-13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831CBAB-C20E-FDB3-409C-2ECE1966D8A5}"/>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99B128DB-B999-BEE5-34E6-F77A8AF7F10A}"/>
              </a:ext>
            </a:extLst>
          </p:cNvPr>
          <p:cNvSpPr txBox="1">
            <a:spLocks noChangeArrowheads="1"/>
          </p:cNvSpPr>
          <p:nvPr/>
        </p:nvSpPr>
        <p:spPr bwMode="auto">
          <a:xfrm>
            <a:off x="0" y="10297"/>
            <a:ext cx="9144000" cy="5116337"/>
          </a:xfrm>
          <a:prstGeom prst="rect">
            <a:avLst/>
          </a:prstGeom>
          <a:noFill/>
          <a:ln w="9525">
            <a:noFill/>
            <a:miter lim="800000"/>
            <a:headEnd/>
            <a:tailEnd/>
          </a:ln>
        </p:spPr>
        <p:txBody>
          <a:bodyPr wrap="square">
            <a:prstTxWarp prst="textNoShape">
              <a:avLst/>
            </a:prstTxWarp>
            <a:spAutoFit/>
          </a:bodyPr>
          <a:lstStyle/>
          <a:p>
            <a:pPr lvl="0">
              <a:lnSpc>
                <a:spcPct val="115000"/>
              </a:lnSpc>
              <a:spcAft>
                <a:spcPts val="1000"/>
              </a:spcAft>
              <a:defRPr/>
            </a:pPr>
            <a:r>
              <a:rPr lang="en-AU" sz="2600" b="1"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Now the point in what we are saying is this:  we have such a high priest, one who is seated at the right hand of the throne of the Majesty in heaven,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a minister in the holy places, in the true tent that the Lord set up, not man.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For every high priest is appointed to offer gifts and sacrifices;  thus it is necessary for this priest also to have something to offer.  </a:t>
            </a: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Now if he were on earth, he would not be a priest at all, since there are priests who offer gifts according to the law.  </a:t>
            </a: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They serve a copy and shadow of the heavenly things.  For when Moses was about to erect the tent, he was instructed by God, saying, “See that you make everything according to the pattern that was shown you on the mountain.”</a:t>
            </a:r>
            <a:r>
              <a:rPr lang="en-AU" sz="2600" dirty="0">
                <a:effectLst/>
              </a:rPr>
              <a:t> </a:t>
            </a:r>
            <a:endParaRPr kumimoji="0" lang="en-AU" sz="26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7162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8BCF6B-BC69-6BE8-9882-BB4D955F1C13}"/>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A4D1D83F-F983-B36F-49AD-59037882F514}"/>
              </a:ext>
            </a:extLst>
          </p:cNvPr>
          <p:cNvSpPr txBox="1">
            <a:spLocks noChangeArrowheads="1"/>
          </p:cNvSpPr>
          <p:nvPr/>
        </p:nvSpPr>
        <p:spPr bwMode="auto">
          <a:xfrm>
            <a:off x="22444" y="0"/>
            <a:ext cx="9144000" cy="5093702"/>
          </a:xfrm>
          <a:prstGeom prst="rect">
            <a:avLst/>
          </a:prstGeom>
          <a:noFill/>
          <a:ln w="9525">
            <a:noFill/>
            <a:miter lim="800000"/>
            <a:headEnd/>
            <a:tailEnd/>
          </a:ln>
        </p:spPr>
        <p:txBody>
          <a:bodyPr wrap="square">
            <a:prstTxWarp prst="textNoShape">
              <a:avLst/>
            </a:prstTxWarp>
            <a:spAutoFit/>
          </a:bodyPr>
          <a:lstStyle/>
          <a:p>
            <a:r>
              <a:rPr lang="en-AU" sz="2500" b="1" baseline="30000" dirty="0">
                <a:solidFill>
                  <a:schemeClr val="bg1"/>
                </a:solidFill>
                <a:latin typeface="Times New Roman" panose="02020603050405020304" pitchFamily="18" charset="0"/>
                <a:cs typeface="Times New Roman" panose="02020603050405020304" pitchFamily="18" charset="0"/>
              </a:rPr>
              <a:t>6 </a:t>
            </a:r>
            <a:r>
              <a:rPr lang="en-AU" sz="2500" dirty="0">
                <a:solidFill>
                  <a:schemeClr val="bg1"/>
                </a:solidFill>
                <a:latin typeface="Times New Roman" panose="02020603050405020304" pitchFamily="18" charset="0"/>
                <a:cs typeface="Times New Roman" panose="02020603050405020304" pitchFamily="18" charset="0"/>
              </a:rPr>
              <a:t>But as it is, Christ has obtained a ministry that is as much more excellent than the old as the covenant he mediates is better, since it is enacted on better promises.  </a:t>
            </a:r>
            <a:r>
              <a:rPr lang="en-AU" sz="2500" b="1" baseline="30000" dirty="0">
                <a:solidFill>
                  <a:schemeClr val="bg1"/>
                </a:solidFill>
                <a:latin typeface="Times New Roman" panose="02020603050405020304" pitchFamily="18" charset="0"/>
                <a:cs typeface="Times New Roman" panose="02020603050405020304" pitchFamily="18" charset="0"/>
              </a:rPr>
              <a:t>7 </a:t>
            </a:r>
            <a:r>
              <a:rPr lang="en-AU" sz="2500" dirty="0">
                <a:solidFill>
                  <a:schemeClr val="bg1"/>
                </a:solidFill>
                <a:latin typeface="Times New Roman" panose="02020603050405020304" pitchFamily="18" charset="0"/>
                <a:cs typeface="Times New Roman" panose="02020603050405020304" pitchFamily="18" charset="0"/>
              </a:rPr>
              <a:t>For if that first covenant had been faultless, there would have been no occasion to look for a second.  </a:t>
            </a:r>
          </a:p>
          <a:p>
            <a:r>
              <a:rPr lang="en-AU" sz="2500" dirty="0">
                <a:solidFill>
                  <a:schemeClr val="bg1"/>
                </a:solidFill>
                <a:latin typeface="Times New Roman" panose="02020603050405020304" pitchFamily="18" charset="0"/>
                <a:cs typeface="Times New Roman" panose="02020603050405020304" pitchFamily="18" charset="0"/>
              </a:rPr>
              <a:t> </a:t>
            </a:r>
          </a:p>
          <a:p>
            <a:r>
              <a:rPr lang="en-AU" sz="2500" b="1" baseline="30000" dirty="0">
                <a:solidFill>
                  <a:schemeClr val="bg1"/>
                </a:solidFill>
                <a:latin typeface="Times New Roman" panose="02020603050405020304" pitchFamily="18" charset="0"/>
                <a:cs typeface="Times New Roman" panose="02020603050405020304" pitchFamily="18" charset="0"/>
              </a:rPr>
              <a:t>8 </a:t>
            </a:r>
            <a:r>
              <a:rPr lang="en-AU" sz="2500" dirty="0">
                <a:solidFill>
                  <a:schemeClr val="bg1"/>
                </a:solidFill>
                <a:latin typeface="Times New Roman" panose="02020603050405020304" pitchFamily="18" charset="0"/>
                <a:cs typeface="Times New Roman" panose="02020603050405020304" pitchFamily="18" charset="0"/>
              </a:rPr>
              <a:t>For he finds fault with them when he says:  </a:t>
            </a:r>
          </a:p>
          <a:p>
            <a:r>
              <a:rPr lang="en-AU" sz="2500" dirty="0">
                <a:solidFill>
                  <a:schemeClr val="bg1"/>
                </a:solidFill>
                <a:latin typeface="Times New Roman" panose="02020603050405020304" pitchFamily="18" charset="0"/>
                <a:cs typeface="Times New Roman" panose="02020603050405020304" pitchFamily="18" charset="0"/>
              </a:rPr>
              <a:t> </a:t>
            </a:r>
          </a:p>
          <a:p>
            <a:pPr lvl="1"/>
            <a:r>
              <a:rPr lang="en-AU" sz="2500" dirty="0">
                <a:solidFill>
                  <a:schemeClr val="bg1"/>
                </a:solidFill>
                <a:latin typeface="Times New Roman" panose="02020603050405020304" pitchFamily="18" charset="0"/>
                <a:cs typeface="Times New Roman" panose="02020603050405020304" pitchFamily="18" charset="0"/>
              </a:rPr>
              <a:t>“Behold, the days are coming, declares the Lord, </a:t>
            </a:r>
          </a:p>
          <a:p>
            <a:pPr lvl="1"/>
            <a:r>
              <a:rPr lang="en-AU" sz="2500" dirty="0">
                <a:solidFill>
                  <a:schemeClr val="bg1"/>
                </a:solidFill>
                <a:latin typeface="Times New Roman" panose="02020603050405020304" pitchFamily="18" charset="0"/>
                <a:cs typeface="Times New Roman" panose="02020603050405020304" pitchFamily="18" charset="0"/>
              </a:rPr>
              <a:t>when I will establish a new covenant with the house of Israel </a:t>
            </a:r>
          </a:p>
          <a:p>
            <a:pPr lvl="1"/>
            <a:r>
              <a:rPr lang="en-AU" sz="2500" dirty="0">
                <a:solidFill>
                  <a:schemeClr val="bg1"/>
                </a:solidFill>
                <a:latin typeface="Times New Roman" panose="02020603050405020304" pitchFamily="18" charset="0"/>
                <a:cs typeface="Times New Roman" panose="02020603050405020304" pitchFamily="18" charset="0"/>
              </a:rPr>
              <a:t>and with the house of Judah, </a:t>
            </a:r>
          </a:p>
          <a:p>
            <a:pPr lvl="1"/>
            <a:r>
              <a:rPr lang="en-AU" sz="2500" b="1" baseline="30000" dirty="0">
                <a:solidFill>
                  <a:schemeClr val="bg1"/>
                </a:solidFill>
                <a:latin typeface="Times New Roman" panose="02020603050405020304" pitchFamily="18" charset="0"/>
                <a:cs typeface="Times New Roman" panose="02020603050405020304" pitchFamily="18" charset="0"/>
              </a:rPr>
              <a:t>9 </a:t>
            </a:r>
            <a:r>
              <a:rPr lang="en-AU" sz="2500" dirty="0">
                <a:solidFill>
                  <a:schemeClr val="bg1"/>
                </a:solidFill>
                <a:latin typeface="Times New Roman" panose="02020603050405020304" pitchFamily="18" charset="0"/>
                <a:cs typeface="Times New Roman" panose="02020603050405020304" pitchFamily="18" charset="0"/>
              </a:rPr>
              <a:t>not like the covenant that I made with their fathers </a:t>
            </a:r>
          </a:p>
          <a:p>
            <a:pPr lvl="1"/>
            <a:r>
              <a:rPr lang="en-AU" sz="2500" dirty="0">
                <a:solidFill>
                  <a:schemeClr val="bg1"/>
                </a:solidFill>
                <a:latin typeface="Times New Roman" panose="02020603050405020304" pitchFamily="18" charset="0"/>
                <a:cs typeface="Times New Roman" panose="02020603050405020304" pitchFamily="18" charset="0"/>
              </a:rPr>
              <a:t>on the day when I took them by the hand to bring them out of the land of Egypt.  </a:t>
            </a:r>
          </a:p>
        </p:txBody>
      </p:sp>
    </p:spTree>
    <p:extLst>
      <p:ext uri="{BB962C8B-B14F-4D97-AF65-F5344CB8AC3E}">
        <p14:creationId xmlns:p14="http://schemas.microsoft.com/office/powerpoint/2010/main" val="3641936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28D6AA-5287-D793-A23B-ACFB2DD08F7B}"/>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1B711617-6B00-E35E-B2A5-A1FA2F18DDC6}"/>
              </a:ext>
            </a:extLst>
          </p:cNvPr>
          <p:cNvSpPr txBox="1">
            <a:spLocks noChangeArrowheads="1"/>
          </p:cNvSpPr>
          <p:nvPr/>
        </p:nvSpPr>
        <p:spPr bwMode="auto">
          <a:xfrm>
            <a:off x="22444" y="0"/>
            <a:ext cx="9144000" cy="3693319"/>
          </a:xfrm>
          <a:prstGeom prst="rect">
            <a:avLst/>
          </a:prstGeom>
          <a:noFill/>
          <a:ln w="9525">
            <a:noFill/>
            <a:miter lim="800000"/>
            <a:headEnd/>
            <a:tailEnd/>
          </a:ln>
        </p:spPr>
        <p:txBody>
          <a:bodyPr wrap="square">
            <a:prstTxWarp prst="textNoShape">
              <a:avLst/>
            </a:prstTxWarp>
            <a:spAutoFit/>
          </a:bodyPr>
          <a:lstStyle/>
          <a:p>
            <a:pPr lvl="1"/>
            <a:r>
              <a:rPr lang="en-AU" sz="2600" b="0" i="0" u="none" strike="noStrike" baseline="0" dirty="0">
                <a:solidFill>
                  <a:srgbClr val="FFFFFF"/>
                </a:solidFill>
                <a:latin typeface="Times New Roman" panose="02020603050405020304" pitchFamily="18" charset="0"/>
              </a:rPr>
              <a:t>For they did not continue in my covenant, </a:t>
            </a:r>
          </a:p>
          <a:p>
            <a:pPr lvl="1"/>
            <a:r>
              <a:rPr lang="en-AU" sz="2600" b="0" i="0" u="none" strike="noStrike" baseline="0" dirty="0">
                <a:solidFill>
                  <a:srgbClr val="FFFFFF"/>
                </a:solidFill>
                <a:latin typeface="Times New Roman" panose="02020603050405020304" pitchFamily="18" charset="0"/>
              </a:rPr>
              <a:t>and so I showed no concern for them, declares the Lord.  </a:t>
            </a:r>
          </a:p>
          <a:p>
            <a:pPr lvl="1"/>
            <a:r>
              <a:rPr lang="en-AU" sz="2600" b="1" i="0" u="none" strike="noStrike" baseline="30000" dirty="0">
                <a:solidFill>
                  <a:srgbClr val="FFFFFF"/>
                </a:solidFill>
                <a:latin typeface="Times New Roman" panose="02020603050405020304" pitchFamily="18" charset="0"/>
              </a:rPr>
              <a:t>10 </a:t>
            </a:r>
            <a:r>
              <a:rPr lang="en-AU" sz="2600" b="0" i="0" u="none" strike="noStrike" baseline="0" dirty="0">
                <a:solidFill>
                  <a:srgbClr val="FFFFFF"/>
                </a:solidFill>
                <a:latin typeface="Times New Roman" panose="02020603050405020304" pitchFamily="18" charset="0"/>
              </a:rPr>
              <a:t>For this is the covenant that I will make with the house of Israel </a:t>
            </a:r>
          </a:p>
          <a:p>
            <a:pPr lvl="1"/>
            <a:r>
              <a:rPr lang="en-AU" sz="2600" b="0" i="0" u="none" strike="noStrike" baseline="0" dirty="0">
                <a:solidFill>
                  <a:srgbClr val="FFFFFF"/>
                </a:solidFill>
                <a:latin typeface="Times New Roman" panose="02020603050405020304" pitchFamily="18" charset="0"/>
              </a:rPr>
              <a:t>after those days, declares the Lord:  </a:t>
            </a:r>
          </a:p>
          <a:p>
            <a:pPr lvl="1"/>
            <a:r>
              <a:rPr lang="en-AU" sz="2600" b="0" i="0" u="none" strike="noStrike" baseline="0" dirty="0">
                <a:solidFill>
                  <a:srgbClr val="FFFFFF"/>
                </a:solidFill>
                <a:latin typeface="Times New Roman" panose="02020603050405020304" pitchFamily="18" charset="0"/>
              </a:rPr>
              <a:t>I will put my laws into their minds, </a:t>
            </a:r>
          </a:p>
          <a:p>
            <a:pPr lvl="1"/>
            <a:r>
              <a:rPr lang="en-AU" sz="2600" b="0" i="0" u="none" strike="noStrike" baseline="0" dirty="0">
                <a:solidFill>
                  <a:srgbClr val="FFFFFF"/>
                </a:solidFill>
                <a:latin typeface="Times New Roman" panose="02020603050405020304" pitchFamily="18" charset="0"/>
              </a:rPr>
              <a:t>and write them on their hearts, </a:t>
            </a:r>
          </a:p>
          <a:p>
            <a:pPr lvl="1"/>
            <a:r>
              <a:rPr lang="en-AU" sz="2600" b="0" i="0" u="none" strike="noStrike" baseline="0" dirty="0">
                <a:solidFill>
                  <a:srgbClr val="FFFFFF"/>
                </a:solidFill>
                <a:latin typeface="Times New Roman" panose="02020603050405020304" pitchFamily="18" charset="0"/>
              </a:rPr>
              <a:t>and I will be their God, </a:t>
            </a:r>
          </a:p>
          <a:p>
            <a:pPr lvl="1"/>
            <a:r>
              <a:rPr lang="en-AU" sz="2600" b="0" i="0" u="none" strike="noStrike" baseline="0" dirty="0">
                <a:solidFill>
                  <a:srgbClr val="FFFFFF"/>
                </a:solidFill>
                <a:latin typeface="Times New Roman" panose="02020603050405020304" pitchFamily="18" charset="0"/>
              </a:rPr>
              <a:t>and they shall be my people.  </a:t>
            </a:r>
          </a:p>
        </p:txBody>
      </p:sp>
    </p:spTree>
    <p:extLst>
      <p:ext uri="{BB962C8B-B14F-4D97-AF65-F5344CB8AC3E}">
        <p14:creationId xmlns:p14="http://schemas.microsoft.com/office/powerpoint/2010/main" val="1819119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00382E-92E3-0A42-C866-5BE0DED7972F}"/>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EB4D25CD-4AF4-19DE-ADCB-ED6AECC96C64}"/>
              </a:ext>
            </a:extLst>
          </p:cNvPr>
          <p:cNvSpPr txBox="1">
            <a:spLocks noChangeArrowheads="1"/>
          </p:cNvSpPr>
          <p:nvPr/>
        </p:nvSpPr>
        <p:spPr bwMode="auto">
          <a:xfrm>
            <a:off x="22444" y="0"/>
            <a:ext cx="9144000" cy="3416320"/>
          </a:xfrm>
          <a:prstGeom prst="rect">
            <a:avLst/>
          </a:prstGeom>
          <a:noFill/>
          <a:ln w="9525">
            <a:noFill/>
            <a:miter lim="800000"/>
            <a:headEnd/>
            <a:tailEnd/>
          </a:ln>
        </p:spPr>
        <p:txBody>
          <a:bodyPr wrap="square">
            <a:prstTxWarp prst="textNoShape">
              <a:avLst/>
            </a:prstTxWarp>
            <a:spAutoFit/>
          </a:bodyPr>
          <a:lstStyle/>
          <a:p>
            <a:pPr lvl="1"/>
            <a:r>
              <a:rPr lang="en-AU" sz="2400" b="1" i="0" u="none" strike="noStrike" baseline="30000" dirty="0">
                <a:solidFill>
                  <a:srgbClr val="FFFFFF"/>
                </a:solidFill>
                <a:latin typeface="Times New Roman" panose="02020603050405020304" pitchFamily="18" charset="0"/>
              </a:rPr>
              <a:t>11 </a:t>
            </a:r>
            <a:r>
              <a:rPr lang="en-AU" sz="2400" b="0" i="0" u="none" strike="noStrike" baseline="0" dirty="0">
                <a:solidFill>
                  <a:srgbClr val="FFFFFF"/>
                </a:solidFill>
                <a:latin typeface="Times New Roman" panose="02020603050405020304" pitchFamily="18" charset="0"/>
              </a:rPr>
              <a:t>And they shall not teach, each one his neighbour </a:t>
            </a:r>
          </a:p>
          <a:p>
            <a:pPr lvl="1"/>
            <a:r>
              <a:rPr lang="en-AU" sz="2400" b="0" i="0" u="none" strike="noStrike" baseline="0" dirty="0">
                <a:solidFill>
                  <a:srgbClr val="FFFFFF"/>
                </a:solidFill>
                <a:latin typeface="Times New Roman" panose="02020603050405020304" pitchFamily="18" charset="0"/>
              </a:rPr>
              <a:t>and each one his brother, saying, ‘Know the Lord,’ </a:t>
            </a:r>
          </a:p>
          <a:p>
            <a:pPr lvl="1"/>
            <a:r>
              <a:rPr lang="en-AU" sz="2400" b="0" i="0" u="none" strike="noStrike" baseline="0" dirty="0">
                <a:solidFill>
                  <a:srgbClr val="FFFFFF"/>
                </a:solidFill>
                <a:latin typeface="Times New Roman" panose="02020603050405020304" pitchFamily="18" charset="0"/>
              </a:rPr>
              <a:t>for they shall all know me, </a:t>
            </a:r>
          </a:p>
          <a:p>
            <a:pPr lvl="1"/>
            <a:r>
              <a:rPr lang="en-AU" sz="2400" b="0" i="0" u="none" strike="noStrike" baseline="0" dirty="0">
                <a:solidFill>
                  <a:srgbClr val="FFFFFF"/>
                </a:solidFill>
                <a:latin typeface="Times New Roman" panose="02020603050405020304" pitchFamily="18" charset="0"/>
              </a:rPr>
              <a:t>from the least of them to the greatest.  </a:t>
            </a:r>
          </a:p>
          <a:p>
            <a:pPr lvl="1"/>
            <a:r>
              <a:rPr lang="en-AU" sz="2400" b="1" i="0" u="none" strike="noStrike" baseline="30000" dirty="0">
                <a:solidFill>
                  <a:srgbClr val="FFFFFF"/>
                </a:solidFill>
                <a:latin typeface="Times New Roman" panose="02020603050405020304" pitchFamily="18" charset="0"/>
              </a:rPr>
              <a:t>12 </a:t>
            </a:r>
            <a:r>
              <a:rPr lang="en-AU" sz="2400" b="0" i="0" u="none" strike="noStrike" baseline="0" dirty="0">
                <a:solidFill>
                  <a:srgbClr val="FFFFFF"/>
                </a:solidFill>
                <a:latin typeface="Times New Roman" panose="02020603050405020304" pitchFamily="18" charset="0"/>
              </a:rPr>
              <a:t>For I will be merciful toward their iniquities, </a:t>
            </a:r>
          </a:p>
          <a:p>
            <a:pPr lvl="1"/>
            <a:r>
              <a:rPr lang="en-AU" sz="2400" b="0" i="0" u="none" strike="noStrike" baseline="0" dirty="0">
                <a:solidFill>
                  <a:srgbClr val="FFFFFF"/>
                </a:solidFill>
                <a:latin typeface="Times New Roman" panose="02020603050405020304" pitchFamily="18" charset="0"/>
              </a:rPr>
              <a:t>and I will remember their sins no more.” </a:t>
            </a:r>
          </a:p>
          <a:p>
            <a:pPr marR="0" algn="l" rtl="0"/>
            <a:endParaRPr lang="en-AU" sz="2400" b="0" i="0" u="none" strike="noStrike" baseline="0" dirty="0">
              <a:solidFill>
                <a:srgbClr val="FFFFFF"/>
              </a:solidFill>
              <a:latin typeface="Times New Roman" panose="02020603050405020304" pitchFamily="18" charset="0"/>
            </a:endParaRPr>
          </a:p>
          <a:p>
            <a:pPr marR="0" algn="l" rtl="0"/>
            <a:r>
              <a:rPr lang="en-AU" sz="2400" b="1" i="0" u="none" strike="noStrike" baseline="30000" dirty="0">
                <a:solidFill>
                  <a:srgbClr val="FFFFFF"/>
                </a:solidFill>
                <a:latin typeface="Times New Roman" panose="02020603050405020304" pitchFamily="18" charset="0"/>
              </a:rPr>
              <a:t>13 </a:t>
            </a:r>
            <a:r>
              <a:rPr lang="en-AU" sz="2400" b="0" i="0" u="none" strike="noStrike" baseline="0" dirty="0">
                <a:solidFill>
                  <a:srgbClr val="FFFFFF"/>
                </a:solidFill>
                <a:latin typeface="Times New Roman" panose="02020603050405020304" pitchFamily="18" charset="0"/>
              </a:rPr>
              <a:t>In speaking of a new covenant, he makes the first one obsolete.  And what is becoming obsolete and growing old is ready to vanish away.</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883276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Doing Away with a Copy, to Establish the Reality</a:t>
            </a:r>
          </a:p>
        </p:txBody>
      </p:sp>
      <p:sp>
        <p:nvSpPr>
          <p:cNvPr id="3" name="TextBox 2">
            <a:extLst>
              <a:ext uri="{FF2B5EF4-FFF2-40B4-BE49-F238E27FC236}">
                <a16:creationId xmlns:a16="http://schemas.microsoft.com/office/drawing/2014/main" id="{BFFEEEFA-530A-D1CC-65E3-FDC17ADA1C6C}"/>
              </a:ext>
            </a:extLst>
          </p:cNvPr>
          <p:cNvSpPr txBox="1"/>
          <p:nvPr/>
        </p:nvSpPr>
        <p:spPr>
          <a:xfrm>
            <a:off x="0" y="323570"/>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did away with the Old Covenant, to establish the infinitely better New Covenant </a:t>
            </a:r>
          </a:p>
        </p:txBody>
      </p:sp>
      <p:sp>
        <p:nvSpPr>
          <p:cNvPr id="15" name="TextBox 14">
            <a:extLst>
              <a:ext uri="{FF2B5EF4-FFF2-40B4-BE49-F238E27FC236}">
                <a16:creationId xmlns:a16="http://schemas.microsoft.com/office/drawing/2014/main" id="{7CA4425D-89A3-3B24-5225-BD703FA26B9D}"/>
              </a:ext>
            </a:extLst>
          </p:cNvPr>
          <p:cNvSpPr txBox="1"/>
          <p:nvPr/>
        </p:nvSpPr>
        <p:spPr>
          <a:xfrm>
            <a:off x="0" y="677513"/>
            <a:ext cx="2368062"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Old Covenant:</a:t>
            </a:r>
          </a:p>
        </p:txBody>
      </p:sp>
      <p:sp>
        <p:nvSpPr>
          <p:cNvPr id="12" name="TextBox 11">
            <a:extLst>
              <a:ext uri="{FF2B5EF4-FFF2-40B4-BE49-F238E27FC236}">
                <a16:creationId xmlns:a16="http://schemas.microsoft.com/office/drawing/2014/main" id="{4C03301C-B14D-BF22-6025-EB8A6E9A6584}"/>
              </a:ext>
            </a:extLst>
          </p:cNvPr>
          <p:cNvSpPr txBox="1"/>
          <p:nvPr/>
        </p:nvSpPr>
        <p:spPr>
          <a:xfrm>
            <a:off x="2051540" y="682879"/>
            <a:ext cx="70866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Only meant to be temporary.  A mere shadow of what was to come.</a:t>
            </a:r>
          </a:p>
        </p:txBody>
      </p:sp>
      <p:sp>
        <p:nvSpPr>
          <p:cNvPr id="13" name="TextBox 12">
            <a:extLst>
              <a:ext uri="{FF2B5EF4-FFF2-40B4-BE49-F238E27FC236}">
                <a16:creationId xmlns:a16="http://schemas.microsoft.com/office/drawing/2014/main" id="{B28A3F11-7BC1-149C-F5D0-7A8BC11802B2}"/>
              </a:ext>
            </a:extLst>
          </p:cNvPr>
          <p:cNvSpPr txBox="1"/>
          <p:nvPr/>
        </p:nvSpPr>
        <p:spPr>
          <a:xfrm>
            <a:off x="-5860" y="1005264"/>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Worship involved regular sacrifices.  Offered in the Tabernacle and Temple.  </a:t>
            </a:r>
          </a:p>
        </p:txBody>
      </p:sp>
      <p:sp>
        <p:nvSpPr>
          <p:cNvPr id="14" name="TextBox 13">
            <a:extLst>
              <a:ext uri="{FF2B5EF4-FFF2-40B4-BE49-F238E27FC236}">
                <a16:creationId xmlns:a16="http://schemas.microsoft.com/office/drawing/2014/main" id="{0715A2B2-7205-3E6F-D6D6-0DE7B27CA07D}"/>
              </a:ext>
            </a:extLst>
          </p:cNvPr>
          <p:cNvSpPr txBox="1"/>
          <p:nvPr/>
        </p:nvSpPr>
        <p:spPr>
          <a:xfrm>
            <a:off x="11723" y="2506313"/>
            <a:ext cx="2368062"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New Covenant:</a:t>
            </a:r>
          </a:p>
        </p:txBody>
      </p:sp>
      <p:sp>
        <p:nvSpPr>
          <p:cNvPr id="16" name="TextBox 15">
            <a:extLst>
              <a:ext uri="{FF2B5EF4-FFF2-40B4-BE49-F238E27FC236}">
                <a16:creationId xmlns:a16="http://schemas.microsoft.com/office/drawing/2014/main" id="{EE29F033-8AFD-A10C-51F5-BA459E3AED34}"/>
              </a:ext>
            </a:extLst>
          </p:cNvPr>
          <p:cNvSpPr txBox="1"/>
          <p:nvPr/>
        </p:nvSpPr>
        <p:spPr>
          <a:xfrm>
            <a:off x="2198077" y="2511679"/>
            <a:ext cx="695178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sits at God’s right hand.  Mediates the Covenant in Heaven.</a:t>
            </a:r>
          </a:p>
        </p:txBody>
      </p:sp>
      <p:sp>
        <p:nvSpPr>
          <p:cNvPr id="19" name="TextBox 18">
            <a:extLst>
              <a:ext uri="{FF2B5EF4-FFF2-40B4-BE49-F238E27FC236}">
                <a16:creationId xmlns:a16="http://schemas.microsoft.com/office/drawing/2014/main" id="{61E6C14B-D1A8-308B-5A11-E341335AC7E3}"/>
              </a:ext>
            </a:extLst>
          </p:cNvPr>
          <p:cNvSpPr txBox="1"/>
          <p:nvPr/>
        </p:nvSpPr>
        <p:spPr>
          <a:xfrm>
            <a:off x="1" y="1292479"/>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Old Covenant failed, because the people failed to keep it.</a:t>
            </a:r>
          </a:p>
        </p:txBody>
      </p:sp>
      <p:sp>
        <p:nvSpPr>
          <p:cNvPr id="20" name="TextBox 19">
            <a:extLst>
              <a:ext uri="{FF2B5EF4-FFF2-40B4-BE49-F238E27FC236}">
                <a16:creationId xmlns:a16="http://schemas.microsoft.com/office/drawing/2014/main" id="{1657AB41-9644-03DB-57FC-AA5ED977A167}"/>
              </a:ext>
            </a:extLst>
          </p:cNvPr>
          <p:cNvSpPr txBox="1"/>
          <p:nvPr/>
        </p:nvSpPr>
        <p:spPr>
          <a:xfrm>
            <a:off x="269630" y="1568440"/>
            <a:ext cx="8880231"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E489"/>
                </a:solidFill>
                <a:effectLst/>
                <a:uLnTx/>
                <a:uFillTx/>
                <a:latin typeface="Times New Roman" panose="02020603050405020304" pitchFamily="18" charset="0"/>
                <a:cs typeface="Times New Roman" panose="02020603050405020304" pitchFamily="18" charset="0"/>
              </a:rPr>
              <a:t>“Knowing about God when taught by the experts in the Law”</a:t>
            </a:r>
          </a:p>
        </p:txBody>
      </p:sp>
      <p:sp>
        <p:nvSpPr>
          <p:cNvPr id="21" name="TextBox 20">
            <a:extLst>
              <a:ext uri="{FF2B5EF4-FFF2-40B4-BE49-F238E27FC236}">
                <a16:creationId xmlns:a16="http://schemas.microsoft.com/office/drawing/2014/main" id="{82F6790F-87E1-D630-94FA-9D2F90CA6E3C}"/>
              </a:ext>
            </a:extLst>
          </p:cNvPr>
          <p:cNvSpPr txBox="1"/>
          <p:nvPr/>
        </p:nvSpPr>
        <p:spPr>
          <a:xfrm>
            <a:off x="257907" y="2816948"/>
            <a:ext cx="8880231"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E489"/>
                </a:solidFill>
                <a:effectLst/>
                <a:uLnTx/>
                <a:uFillTx/>
                <a:latin typeface="Times New Roman" panose="02020603050405020304" pitchFamily="18" charset="0"/>
                <a:cs typeface="Times New Roman" panose="02020603050405020304" pitchFamily="18" charset="0"/>
              </a:rPr>
              <a:t>All about “Relationship”.  Not learning “facts” about God, but intimately knowing Him.</a:t>
            </a:r>
          </a:p>
        </p:txBody>
      </p:sp>
    </p:spTree>
    <p:extLst>
      <p:ext uri="{BB962C8B-B14F-4D97-AF65-F5344CB8AC3E}">
        <p14:creationId xmlns:p14="http://schemas.microsoft.com/office/powerpoint/2010/main" val="424658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15" grpId="0"/>
      <p:bldP spid="12" grpId="0"/>
      <p:bldP spid="13" grpId="0"/>
      <p:bldP spid="14" grpId="0"/>
      <p:bldP spid="16" grpId="0"/>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FB1BC4-E8BA-2F6C-4853-3EEE15B02706}"/>
              </a:ext>
            </a:extLst>
          </p:cNvPr>
          <p:cNvSpPr txBox="1"/>
          <p:nvPr/>
        </p:nvSpPr>
        <p:spPr>
          <a:xfrm>
            <a:off x="0" y="0"/>
            <a:ext cx="9144000" cy="4154984"/>
          </a:xfrm>
          <a:prstGeom prst="rect">
            <a:avLst/>
          </a:prstGeom>
          <a:solidFill>
            <a:schemeClr val="bg1"/>
          </a:solidFill>
        </p:spPr>
        <p:txBody>
          <a:bodyPr wrap="square" rtlCol="0">
            <a:spAutoFit/>
          </a:bodyPr>
          <a:lstStyle/>
          <a:p>
            <a:pPr>
              <a:buNone/>
              <a:tabLst>
                <a:tab pos="127000" algn="r"/>
                <a:tab pos="254000" algn="l"/>
              </a:tabLst>
            </a:pPr>
            <a:r>
              <a:rPr lang="en-AU" sz="2200" b="1" baseline="30000" dirty="0">
                <a:solidFill>
                  <a:srgbClr val="000000"/>
                </a:solidFill>
                <a:latin typeface="Comic Sans MS" panose="030F0902030302020204" pitchFamily="66" charset="0"/>
                <a:ea typeface="Times New Roman" panose="02020603050405020304" pitchFamily="18" charset="0"/>
              </a:rPr>
              <a:t>10 </a:t>
            </a:r>
            <a:r>
              <a:rPr lang="en-AU" sz="2200" dirty="0">
                <a:solidFill>
                  <a:srgbClr val="000000"/>
                </a:solidFill>
                <a:latin typeface="Comic Sans MS" panose="030F0902030302020204" pitchFamily="66" charset="0"/>
                <a:ea typeface="Times New Roman" panose="02020603050405020304" pitchFamily="18" charset="0"/>
              </a:rPr>
              <a:t>For this is the covenant that I will make with the house of Israel </a:t>
            </a:r>
            <a:endParaRPr lang="en-AU" sz="2200" dirty="0">
              <a:latin typeface="Times New Roman" panose="02020603050405020304" pitchFamily="18" charset="0"/>
              <a:ea typeface="Times New Roman" panose="02020603050405020304" pitchFamily="18" charset="0"/>
            </a:endParaRPr>
          </a:p>
          <a:p>
            <a:pPr>
              <a:buNone/>
            </a:pPr>
            <a:r>
              <a:rPr lang="en-AU" sz="2200" dirty="0">
                <a:solidFill>
                  <a:srgbClr val="000000"/>
                </a:solidFill>
                <a:latin typeface="Comic Sans MS" panose="030F0902030302020204" pitchFamily="66" charset="0"/>
                <a:ea typeface="Times New Roman" panose="02020603050405020304" pitchFamily="18" charset="0"/>
              </a:rPr>
              <a:t>after those days, declares the Lord:  </a:t>
            </a:r>
            <a:endParaRPr lang="en-AU" sz="2200" dirty="0">
              <a:latin typeface="Times New Roman" panose="02020603050405020304" pitchFamily="18" charset="0"/>
              <a:ea typeface="Times New Roman" panose="02020603050405020304" pitchFamily="18" charset="0"/>
            </a:endParaRPr>
          </a:p>
          <a:p>
            <a:pPr marL="450215">
              <a:buNone/>
              <a:tabLst>
                <a:tab pos="127000" algn="r"/>
                <a:tab pos="254000" algn="l"/>
              </a:tabLst>
            </a:pPr>
            <a:r>
              <a:rPr lang="en-AU" sz="2200" dirty="0">
                <a:solidFill>
                  <a:srgbClr val="000000"/>
                </a:solidFill>
                <a:latin typeface="Comic Sans MS" panose="030F0902030302020204" pitchFamily="66" charset="0"/>
                <a:ea typeface="Times New Roman" panose="02020603050405020304" pitchFamily="18" charset="0"/>
              </a:rPr>
              <a:t>I will put my laws into their minds, </a:t>
            </a:r>
            <a:endParaRPr lang="en-AU" sz="2200" dirty="0">
              <a:latin typeface="Times New Roman" panose="02020603050405020304" pitchFamily="18" charset="0"/>
              <a:ea typeface="Times New Roman" panose="02020603050405020304" pitchFamily="18" charset="0"/>
            </a:endParaRPr>
          </a:p>
          <a:p>
            <a:pPr marL="450215">
              <a:buNone/>
            </a:pPr>
            <a:r>
              <a:rPr lang="en-AU" sz="2200" dirty="0">
                <a:solidFill>
                  <a:srgbClr val="000000"/>
                </a:solidFill>
                <a:latin typeface="Comic Sans MS" panose="030F0902030302020204" pitchFamily="66" charset="0"/>
                <a:ea typeface="Times New Roman" panose="02020603050405020304" pitchFamily="18" charset="0"/>
              </a:rPr>
              <a:t>and write them on their hearts, </a:t>
            </a:r>
            <a:endParaRPr lang="en-AU" sz="2200" dirty="0">
              <a:latin typeface="Times New Roman" panose="02020603050405020304" pitchFamily="18" charset="0"/>
              <a:ea typeface="Times New Roman" panose="02020603050405020304" pitchFamily="18" charset="0"/>
            </a:endParaRPr>
          </a:p>
          <a:p>
            <a:pPr marL="450215">
              <a:buNone/>
              <a:tabLst>
                <a:tab pos="127000" algn="r"/>
                <a:tab pos="254000" algn="l"/>
              </a:tabLst>
            </a:pPr>
            <a:r>
              <a:rPr lang="en-AU" sz="2200" dirty="0">
                <a:solidFill>
                  <a:srgbClr val="000000"/>
                </a:solidFill>
                <a:latin typeface="Comic Sans MS" panose="030F0902030302020204" pitchFamily="66" charset="0"/>
                <a:ea typeface="Times New Roman" panose="02020603050405020304" pitchFamily="18" charset="0"/>
              </a:rPr>
              <a:t>and I will be their God, </a:t>
            </a:r>
            <a:endParaRPr lang="en-AU" sz="2200" dirty="0">
              <a:latin typeface="Times New Roman" panose="02020603050405020304" pitchFamily="18" charset="0"/>
              <a:ea typeface="Times New Roman" panose="02020603050405020304" pitchFamily="18" charset="0"/>
            </a:endParaRPr>
          </a:p>
          <a:p>
            <a:pPr marL="450215">
              <a:buNone/>
            </a:pPr>
            <a:r>
              <a:rPr lang="en-AU" sz="2200" dirty="0">
                <a:solidFill>
                  <a:srgbClr val="000000"/>
                </a:solidFill>
                <a:latin typeface="Comic Sans MS" panose="030F0902030302020204" pitchFamily="66" charset="0"/>
                <a:ea typeface="Times New Roman" panose="02020603050405020304" pitchFamily="18" charset="0"/>
              </a:rPr>
              <a:t>and they shall be my people.  </a:t>
            </a:r>
            <a:endParaRPr lang="en-AU" sz="2200" dirty="0">
              <a:latin typeface="Times New Roman" panose="02020603050405020304" pitchFamily="18" charset="0"/>
              <a:ea typeface="Times New Roman" panose="02020603050405020304" pitchFamily="18" charset="0"/>
            </a:endParaRPr>
          </a:p>
          <a:p>
            <a:pPr marL="450215">
              <a:buNone/>
              <a:tabLst>
                <a:tab pos="127000" algn="r"/>
                <a:tab pos="254000" algn="l"/>
              </a:tabLst>
            </a:pPr>
            <a:r>
              <a:rPr lang="en-AU" sz="2200" b="1" baseline="30000" dirty="0">
                <a:solidFill>
                  <a:srgbClr val="000000"/>
                </a:solidFill>
                <a:latin typeface="Comic Sans MS" panose="030F0902030302020204" pitchFamily="66" charset="0"/>
                <a:ea typeface="Times New Roman" panose="02020603050405020304" pitchFamily="18" charset="0"/>
              </a:rPr>
              <a:t>11 </a:t>
            </a:r>
            <a:r>
              <a:rPr lang="en-AU" sz="2200" dirty="0">
                <a:solidFill>
                  <a:srgbClr val="000000"/>
                </a:solidFill>
                <a:latin typeface="Comic Sans MS" panose="030F0902030302020204" pitchFamily="66" charset="0"/>
                <a:ea typeface="Times New Roman" panose="02020603050405020304" pitchFamily="18" charset="0"/>
              </a:rPr>
              <a:t>And they shall not teach, each one his neighbour </a:t>
            </a:r>
            <a:endParaRPr lang="en-AU" sz="2200" dirty="0">
              <a:latin typeface="Times New Roman" panose="02020603050405020304" pitchFamily="18" charset="0"/>
              <a:ea typeface="Times New Roman" panose="02020603050405020304" pitchFamily="18" charset="0"/>
            </a:endParaRPr>
          </a:p>
          <a:p>
            <a:pPr marL="450215">
              <a:buNone/>
            </a:pPr>
            <a:r>
              <a:rPr lang="en-AU" sz="2200" dirty="0">
                <a:solidFill>
                  <a:srgbClr val="000000"/>
                </a:solidFill>
                <a:latin typeface="Comic Sans MS" panose="030F0902030302020204" pitchFamily="66" charset="0"/>
                <a:ea typeface="Times New Roman" panose="02020603050405020304" pitchFamily="18" charset="0"/>
              </a:rPr>
              <a:t>and each one his brother, saying, ‘Know the Lord,’ </a:t>
            </a:r>
            <a:endParaRPr lang="en-AU" sz="2200" dirty="0">
              <a:latin typeface="Times New Roman" panose="02020603050405020304" pitchFamily="18" charset="0"/>
              <a:ea typeface="Times New Roman" panose="02020603050405020304" pitchFamily="18" charset="0"/>
            </a:endParaRPr>
          </a:p>
          <a:p>
            <a:pPr marL="450215">
              <a:buNone/>
              <a:tabLst>
                <a:tab pos="127000" algn="r"/>
                <a:tab pos="254000" algn="l"/>
              </a:tabLst>
            </a:pPr>
            <a:r>
              <a:rPr lang="en-AU" sz="2200" dirty="0">
                <a:solidFill>
                  <a:srgbClr val="000000"/>
                </a:solidFill>
                <a:latin typeface="Comic Sans MS" panose="030F0902030302020204" pitchFamily="66" charset="0"/>
                <a:ea typeface="Times New Roman" panose="02020603050405020304" pitchFamily="18" charset="0"/>
              </a:rPr>
              <a:t>for they shall all know me, </a:t>
            </a:r>
            <a:endParaRPr lang="en-AU" sz="2200" dirty="0">
              <a:latin typeface="Times New Roman" panose="02020603050405020304" pitchFamily="18" charset="0"/>
              <a:ea typeface="Times New Roman" panose="02020603050405020304" pitchFamily="18" charset="0"/>
            </a:endParaRPr>
          </a:p>
          <a:p>
            <a:pPr marL="450215">
              <a:buNone/>
            </a:pPr>
            <a:r>
              <a:rPr lang="en-AU" sz="2200" dirty="0">
                <a:solidFill>
                  <a:srgbClr val="000000"/>
                </a:solidFill>
                <a:latin typeface="Comic Sans MS" panose="030F0902030302020204" pitchFamily="66" charset="0"/>
                <a:ea typeface="Times New Roman" panose="02020603050405020304" pitchFamily="18" charset="0"/>
              </a:rPr>
              <a:t>from the least of them to the greatest.  </a:t>
            </a:r>
            <a:endParaRPr lang="en-AU" sz="2200" dirty="0">
              <a:latin typeface="Times New Roman" panose="02020603050405020304" pitchFamily="18" charset="0"/>
              <a:ea typeface="Times New Roman" panose="02020603050405020304" pitchFamily="18" charset="0"/>
            </a:endParaRPr>
          </a:p>
          <a:p>
            <a:pPr marL="450215">
              <a:buNone/>
              <a:tabLst>
                <a:tab pos="127000" algn="r"/>
                <a:tab pos="254000" algn="l"/>
              </a:tabLst>
            </a:pPr>
            <a:r>
              <a:rPr lang="en-AU" sz="2200" b="1" baseline="30000" dirty="0">
                <a:solidFill>
                  <a:srgbClr val="000000"/>
                </a:solidFill>
                <a:latin typeface="Comic Sans MS" panose="030F0902030302020204" pitchFamily="66" charset="0"/>
                <a:ea typeface="Times New Roman" panose="02020603050405020304" pitchFamily="18" charset="0"/>
              </a:rPr>
              <a:t>12 </a:t>
            </a:r>
            <a:r>
              <a:rPr lang="en-AU" sz="2200" dirty="0">
                <a:solidFill>
                  <a:srgbClr val="000000"/>
                </a:solidFill>
                <a:latin typeface="Comic Sans MS" panose="030F0902030302020204" pitchFamily="66" charset="0"/>
                <a:ea typeface="Times New Roman" panose="02020603050405020304" pitchFamily="18" charset="0"/>
              </a:rPr>
              <a:t>For I will be merciful toward their iniquities, </a:t>
            </a:r>
            <a:endParaRPr lang="en-AU" sz="2200" dirty="0">
              <a:latin typeface="Times New Roman" panose="02020603050405020304" pitchFamily="18" charset="0"/>
              <a:ea typeface="Times New Roman" panose="02020603050405020304" pitchFamily="18" charset="0"/>
            </a:endParaRPr>
          </a:p>
          <a:p>
            <a:pPr marL="450215"/>
            <a:r>
              <a:rPr lang="en-AU" sz="2200" dirty="0">
                <a:solidFill>
                  <a:srgbClr val="000000"/>
                </a:solidFill>
                <a:latin typeface="Comic Sans MS" panose="030F0902030302020204" pitchFamily="66" charset="0"/>
                <a:ea typeface="Times New Roman" panose="02020603050405020304" pitchFamily="18" charset="0"/>
              </a:rPr>
              <a:t>and I will remember their sins no more.” </a:t>
            </a:r>
            <a:endParaRPr lang="en-AU" sz="2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5034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FB1BC4-E8BA-2F6C-4853-3EEE15B02706}"/>
              </a:ext>
            </a:extLst>
          </p:cNvPr>
          <p:cNvSpPr txBox="1"/>
          <p:nvPr/>
        </p:nvSpPr>
        <p:spPr>
          <a:xfrm>
            <a:off x="2379785" y="3740013"/>
            <a:ext cx="3927623" cy="338554"/>
          </a:xfrm>
          <a:prstGeom prst="rect">
            <a:avLst/>
          </a:prstGeom>
          <a:solidFill>
            <a:schemeClr val="bg1"/>
          </a:solidFill>
        </p:spPr>
        <p:txBody>
          <a:bodyPr wrap="square" rtlCol="0">
            <a:spAutoFit/>
          </a:bodyPr>
          <a:lstStyle/>
          <a:p>
            <a:pPr>
              <a:buNone/>
            </a:pPr>
            <a:r>
              <a:rPr lang="en-AU" sz="16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12.... </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I will remember their sins no more.</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Doing Away with a Copy, to Establish the Reality</a:t>
            </a:r>
          </a:p>
        </p:txBody>
      </p:sp>
      <p:sp>
        <p:nvSpPr>
          <p:cNvPr id="11" name="TextBox 10">
            <a:extLst>
              <a:ext uri="{FF2B5EF4-FFF2-40B4-BE49-F238E27FC236}">
                <a16:creationId xmlns:a16="http://schemas.microsoft.com/office/drawing/2014/main" id="{42E05733-470E-30E2-412A-6B2C152B416F}"/>
              </a:ext>
            </a:extLst>
          </p:cNvPr>
          <p:cNvSpPr txBox="1"/>
          <p:nvPr/>
        </p:nvSpPr>
        <p:spPr>
          <a:xfrm>
            <a:off x="53299" y="3385546"/>
            <a:ext cx="9049125" cy="984885"/>
          </a:xfrm>
          <a:prstGeom prst="rect">
            <a:avLst/>
          </a:prstGeom>
          <a:noFill/>
          <a:ln>
            <a:solidFill>
              <a:schemeClr val="bg1"/>
            </a:solidFill>
          </a:ln>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The sort of relationship that is only possible with complete forgiveness.  No record of wrong</a:t>
            </a:r>
            <a:endParaRPr kumimoji="0" lang="en-AU" sz="220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a:p>
            <a:pPr marR="0" lvl="0" algn="ctr"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 </a:t>
            </a:r>
          </a:p>
          <a:p>
            <a:pPr marL="179388" marR="0" lvl="0" indent="-179388"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schemeClr val="bg1"/>
                </a:solidFill>
                <a:latin typeface="Times New Roman" panose="02020603050405020304" pitchFamily="18" charset="0"/>
                <a:cs typeface="Times New Roman" panose="02020603050405020304" pitchFamily="18" charset="0"/>
              </a:rPr>
              <a:t>Our relationship is not because we have done no wrong, but because of mercy</a:t>
            </a:r>
            <a:endPar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FFEEEFA-530A-D1CC-65E3-FDC17ADA1C6C}"/>
              </a:ext>
            </a:extLst>
          </p:cNvPr>
          <p:cNvSpPr txBox="1"/>
          <p:nvPr/>
        </p:nvSpPr>
        <p:spPr>
          <a:xfrm>
            <a:off x="0" y="323570"/>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did away with the Old Covenant, to establish the infinitely better New Covenant </a:t>
            </a:r>
          </a:p>
        </p:txBody>
      </p:sp>
      <p:sp>
        <p:nvSpPr>
          <p:cNvPr id="15" name="TextBox 14">
            <a:extLst>
              <a:ext uri="{FF2B5EF4-FFF2-40B4-BE49-F238E27FC236}">
                <a16:creationId xmlns:a16="http://schemas.microsoft.com/office/drawing/2014/main" id="{7CA4425D-89A3-3B24-5225-BD703FA26B9D}"/>
              </a:ext>
            </a:extLst>
          </p:cNvPr>
          <p:cNvSpPr txBox="1"/>
          <p:nvPr/>
        </p:nvSpPr>
        <p:spPr>
          <a:xfrm>
            <a:off x="0" y="677513"/>
            <a:ext cx="2368062"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Old Covenant:</a:t>
            </a:r>
          </a:p>
        </p:txBody>
      </p:sp>
      <p:sp>
        <p:nvSpPr>
          <p:cNvPr id="12" name="TextBox 11">
            <a:extLst>
              <a:ext uri="{FF2B5EF4-FFF2-40B4-BE49-F238E27FC236}">
                <a16:creationId xmlns:a16="http://schemas.microsoft.com/office/drawing/2014/main" id="{4C03301C-B14D-BF22-6025-EB8A6E9A6584}"/>
              </a:ext>
            </a:extLst>
          </p:cNvPr>
          <p:cNvSpPr txBox="1"/>
          <p:nvPr/>
        </p:nvSpPr>
        <p:spPr>
          <a:xfrm>
            <a:off x="2051540" y="682879"/>
            <a:ext cx="70866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Only meant to be temporary.  A mere shadow of what was to come.</a:t>
            </a:r>
          </a:p>
        </p:txBody>
      </p:sp>
      <p:sp>
        <p:nvSpPr>
          <p:cNvPr id="13" name="TextBox 12">
            <a:extLst>
              <a:ext uri="{FF2B5EF4-FFF2-40B4-BE49-F238E27FC236}">
                <a16:creationId xmlns:a16="http://schemas.microsoft.com/office/drawing/2014/main" id="{B28A3F11-7BC1-149C-F5D0-7A8BC11802B2}"/>
              </a:ext>
            </a:extLst>
          </p:cNvPr>
          <p:cNvSpPr txBox="1"/>
          <p:nvPr/>
        </p:nvSpPr>
        <p:spPr>
          <a:xfrm>
            <a:off x="-5860" y="1005264"/>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Worship involved regular sacrifices.  Offered in the Tabernacle and Temple.  </a:t>
            </a:r>
          </a:p>
        </p:txBody>
      </p:sp>
      <p:sp>
        <p:nvSpPr>
          <p:cNvPr id="14" name="TextBox 13">
            <a:extLst>
              <a:ext uri="{FF2B5EF4-FFF2-40B4-BE49-F238E27FC236}">
                <a16:creationId xmlns:a16="http://schemas.microsoft.com/office/drawing/2014/main" id="{0715A2B2-7205-3E6F-D6D6-0DE7B27CA07D}"/>
              </a:ext>
            </a:extLst>
          </p:cNvPr>
          <p:cNvSpPr txBox="1"/>
          <p:nvPr/>
        </p:nvSpPr>
        <p:spPr>
          <a:xfrm>
            <a:off x="11723" y="2213733"/>
            <a:ext cx="2368062"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New Covenant:</a:t>
            </a:r>
          </a:p>
        </p:txBody>
      </p:sp>
      <p:sp>
        <p:nvSpPr>
          <p:cNvPr id="16" name="TextBox 15">
            <a:extLst>
              <a:ext uri="{FF2B5EF4-FFF2-40B4-BE49-F238E27FC236}">
                <a16:creationId xmlns:a16="http://schemas.microsoft.com/office/drawing/2014/main" id="{EE29F033-8AFD-A10C-51F5-BA459E3AED34}"/>
              </a:ext>
            </a:extLst>
          </p:cNvPr>
          <p:cNvSpPr txBox="1"/>
          <p:nvPr/>
        </p:nvSpPr>
        <p:spPr>
          <a:xfrm>
            <a:off x="2198077" y="2219099"/>
            <a:ext cx="695178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sits at God’s right hand.  Mediates the Covenant in Heaven.</a:t>
            </a:r>
          </a:p>
        </p:txBody>
      </p:sp>
      <p:sp>
        <p:nvSpPr>
          <p:cNvPr id="18" name="TextBox 17">
            <a:extLst>
              <a:ext uri="{FF2B5EF4-FFF2-40B4-BE49-F238E27FC236}">
                <a16:creationId xmlns:a16="http://schemas.microsoft.com/office/drawing/2014/main" id="{2C13DBB8-B149-AC26-05CB-A73B1873CD9F}"/>
              </a:ext>
            </a:extLst>
          </p:cNvPr>
          <p:cNvSpPr txBox="1"/>
          <p:nvPr/>
        </p:nvSpPr>
        <p:spPr>
          <a:xfrm>
            <a:off x="0" y="2799455"/>
            <a:ext cx="9144000"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Poetry in Scripture conveys more than information.  It conveys the feelings of relationship.</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more intimate we are with God, the better we KNOW  Him and His ways.</a:t>
            </a:r>
          </a:p>
        </p:txBody>
      </p:sp>
      <p:sp>
        <p:nvSpPr>
          <p:cNvPr id="19" name="TextBox 18">
            <a:extLst>
              <a:ext uri="{FF2B5EF4-FFF2-40B4-BE49-F238E27FC236}">
                <a16:creationId xmlns:a16="http://schemas.microsoft.com/office/drawing/2014/main" id="{61E6C14B-D1A8-308B-5A11-E341335AC7E3}"/>
              </a:ext>
            </a:extLst>
          </p:cNvPr>
          <p:cNvSpPr txBox="1"/>
          <p:nvPr/>
        </p:nvSpPr>
        <p:spPr>
          <a:xfrm>
            <a:off x="1" y="1292479"/>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Old Covenant failed, because the people failed to keep it.</a:t>
            </a:r>
          </a:p>
        </p:txBody>
      </p:sp>
      <p:sp>
        <p:nvSpPr>
          <p:cNvPr id="20" name="TextBox 19">
            <a:extLst>
              <a:ext uri="{FF2B5EF4-FFF2-40B4-BE49-F238E27FC236}">
                <a16:creationId xmlns:a16="http://schemas.microsoft.com/office/drawing/2014/main" id="{1657AB41-9644-03DB-57FC-AA5ED977A167}"/>
              </a:ext>
            </a:extLst>
          </p:cNvPr>
          <p:cNvSpPr txBox="1"/>
          <p:nvPr/>
        </p:nvSpPr>
        <p:spPr>
          <a:xfrm>
            <a:off x="269630" y="1568440"/>
            <a:ext cx="8880231"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E489"/>
                </a:solidFill>
                <a:effectLst/>
                <a:uLnTx/>
                <a:uFillTx/>
                <a:latin typeface="Times New Roman" panose="02020603050405020304" pitchFamily="18" charset="0"/>
                <a:cs typeface="Times New Roman" panose="02020603050405020304" pitchFamily="18" charset="0"/>
              </a:rPr>
              <a:t>“Knowing about God when taught by the experts in the Law”</a:t>
            </a:r>
          </a:p>
        </p:txBody>
      </p:sp>
      <p:sp>
        <p:nvSpPr>
          <p:cNvPr id="21" name="TextBox 20">
            <a:extLst>
              <a:ext uri="{FF2B5EF4-FFF2-40B4-BE49-F238E27FC236}">
                <a16:creationId xmlns:a16="http://schemas.microsoft.com/office/drawing/2014/main" id="{82F6790F-87E1-D630-94FA-9D2F90CA6E3C}"/>
              </a:ext>
            </a:extLst>
          </p:cNvPr>
          <p:cNvSpPr txBox="1"/>
          <p:nvPr/>
        </p:nvSpPr>
        <p:spPr>
          <a:xfrm>
            <a:off x="257907" y="2524368"/>
            <a:ext cx="8880231"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E489"/>
                </a:solidFill>
                <a:effectLst/>
                <a:uLnTx/>
                <a:uFillTx/>
                <a:latin typeface="Times New Roman" panose="02020603050405020304" pitchFamily="18" charset="0"/>
                <a:cs typeface="Times New Roman" panose="02020603050405020304" pitchFamily="18" charset="0"/>
              </a:rPr>
              <a:t>All about “Relationship”.  Not learning “facts” about God, but intimately knowing Him.</a:t>
            </a:r>
          </a:p>
        </p:txBody>
      </p:sp>
      <p:sp>
        <p:nvSpPr>
          <p:cNvPr id="4" name="TextBox 3">
            <a:extLst>
              <a:ext uri="{FF2B5EF4-FFF2-40B4-BE49-F238E27FC236}">
                <a16:creationId xmlns:a16="http://schemas.microsoft.com/office/drawing/2014/main" id="{97D973D1-D7AA-1F86-C50A-80CB9A1C8523}"/>
              </a:ext>
            </a:extLst>
          </p:cNvPr>
          <p:cNvSpPr txBox="1"/>
          <p:nvPr/>
        </p:nvSpPr>
        <p:spPr>
          <a:xfrm>
            <a:off x="1" y="1849326"/>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we genuinely know God, the Religious Law is done away with.</a:t>
            </a:r>
          </a:p>
        </p:txBody>
      </p:sp>
      <p:sp>
        <p:nvSpPr>
          <p:cNvPr id="5" name="TextBox 4">
            <a:extLst>
              <a:ext uri="{FF2B5EF4-FFF2-40B4-BE49-F238E27FC236}">
                <a16:creationId xmlns:a16="http://schemas.microsoft.com/office/drawing/2014/main" id="{0FD2B6A4-2312-A2F0-4930-C89884AA13E1}"/>
              </a:ext>
            </a:extLst>
          </p:cNvPr>
          <p:cNvSpPr txBox="1"/>
          <p:nvPr/>
        </p:nvSpPr>
        <p:spPr>
          <a:xfrm>
            <a:off x="5862" y="4428900"/>
            <a:ext cx="9144000"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New Covenant takes us on a journey to holiness.  His ways become our ways.</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Holy Spirit dwelling within – writing God’s Law on our hearts &amp; instilling it into our minds</a:t>
            </a:r>
          </a:p>
        </p:txBody>
      </p:sp>
      <p:sp>
        <p:nvSpPr>
          <p:cNvPr id="6" name="TextBox 5">
            <a:extLst>
              <a:ext uri="{FF2B5EF4-FFF2-40B4-BE49-F238E27FC236}">
                <a16:creationId xmlns:a16="http://schemas.microsoft.com/office/drawing/2014/main" id="{F8180B4C-F031-3841-7CAE-BA02F66087C1}"/>
              </a:ext>
            </a:extLst>
          </p:cNvPr>
          <p:cNvSpPr txBox="1"/>
          <p:nvPr/>
        </p:nvSpPr>
        <p:spPr>
          <a:xfrm>
            <a:off x="64477" y="5003826"/>
            <a:ext cx="9014364" cy="707886"/>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New Covenant is only more excellent, if we are party to it.</a:t>
            </a:r>
          </a:p>
          <a:p>
            <a:pPr marR="0" lvl="0" algn="ctr"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 in Jesus &amp; commitment to Him.</a:t>
            </a:r>
          </a:p>
        </p:txBody>
      </p:sp>
    </p:spTree>
    <p:extLst>
      <p:ext uri="{BB962C8B-B14F-4D97-AF65-F5344CB8AC3E}">
        <p14:creationId xmlns:p14="http://schemas.microsoft.com/office/powerpoint/2010/main" val="408476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bg/>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uiExpand="1" build="p" animBg="1"/>
      <p:bldP spid="18" grpId="0" uiExpand="1" build="p"/>
      <p:bldP spid="4" grpId="0"/>
      <p:bldP spid="5" grpId="0" build="p"/>
      <p:bldP spid="6"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14514</TotalTime>
  <Words>959</Words>
  <Application>Microsoft Macintosh PowerPoint</Application>
  <PresentationFormat>On-screen Show (16:10)</PresentationFormat>
  <Paragraphs>85</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285</cp:revision>
  <cp:lastPrinted>2025-07-04T05:51:55Z</cp:lastPrinted>
  <dcterms:created xsi:type="dcterms:W3CDTF">2024-07-12T04:24:48Z</dcterms:created>
  <dcterms:modified xsi:type="dcterms:W3CDTF">2025-07-04T05:52:29Z</dcterms:modified>
</cp:coreProperties>
</file>